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740" r:id="rId1"/>
  </p:sldMasterIdLst>
  <p:notesMasterIdLst>
    <p:notesMasterId r:id="rId22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70" r:id="rId10"/>
    <p:sldId id="271" r:id="rId11"/>
    <p:sldId id="272" r:id="rId12"/>
    <p:sldId id="274" r:id="rId13"/>
    <p:sldId id="273" r:id="rId14"/>
    <p:sldId id="264" r:id="rId15"/>
    <p:sldId id="265" r:id="rId16"/>
    <p:sldId id="266" r:id="rId17"/>
    <p:sldId id="275" r:id="rId18"/>
    <p:sldId id="267" r:id="rId19"/>
    <p:sldId id="268" r:id="rId20"/>
    <p:sldId id="269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-113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56" d="100"/>
          <a:sy n="56" d="100"/>
        </p:scale>
        <p:origin x="2856" y="78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A8994F-AAC9-4FF1-A497-76C32B18DD3D}" type="datetimeFigureOut">
              <a:rPr lang="fr-FR" smtClean="0"/>
              <a:pPr/>
              <a:t>05/12/2015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B93EA-4777-461B-83FD-F1C17BCDAA2C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796734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D26B-DFC2-4248-8ED0-AD3E108CBDD7}" type="datetime1">
              <a:rPr lang="en-US" smtClean="0"/>
              <a:pPr/>
              <a:t>12/5/2015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9963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C003-38E8-486A-9BFD-47E55D87241C}" type="datetime1">
              <a:rPr lang="en-US" smtClean="0"/>
              <a:pPr/>
              <a:t>12/5/2015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23420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9EAA3-934B-41DB-B3B1-806F4BE5CC37}" type="datetime1">
              <a:rPr lang="en-US" smtClean="0"/>
              <a:pPr/>
              <a:t>12/5/2015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98957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7F932-D99A-4087-BFB1-EA42FAFC8D2C}" type="datetime1">
              <a:rPr lang="en-US" smtClean="0"/>
              <a:pPr/>
              <a:t>12/5/2015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78869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96367-2F2B-4F6E-ACF4-15FA13738E10}" type="datetime1">
              <a:rPr lang="en-US" smtClean="0"/>
              <a:pPr/>
              <a:t>12/5/2015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3C92-45F4-4C30-810D-4886C1BA6969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64968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498D-21C7-408B-8EF5-5B55DEF0BFD5}" type="datetime1">
              <a:rPr lang="en-US" smtClean="0"/>
              <a:pPr/>
              <a:t>12/5/2015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83838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B246E-8FD1-42FF-94A4-E4133095C37A}" type="datetime1">
              <a:rPr lang="en-US" smtClean="0"/>
              <a:pPr/>
              <a:t>12/5/2015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23842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 cap="none">
                <a:solidFill>
                  <a:schemeClr val="tx2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939D4-B818-4372-B1EE-7CB6D5BBC74A}" type="datetime1">
              <a:rPr lang="en-US" smtClean="0"/>
              <a:pPr/>
              <a:t>12/5/2015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89088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E438-4D0D-4834-B658-A90420491D98}" type="datetime1">
              <a:rPr lang="en-US" smtClean="0"/>
              <a:pPr/>
              <a:t>12/5/2015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63527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8ADFA-7142-4015-85E6-1712F15FA709}" type="datetime1">
              <a:rPr lang="en-US" smtClean="0"/>
              <a:pPr/>
              <a:t>12/5/2015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6515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581E0-D653-4D78-A48F-41D80498BC7E}" type="datetime1">
              <a:rPr lang="en-US" smtClean="0"/>
              <a:pPr/>
              <a:t>12/5/2015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40103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fr-FR" dirty="0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8B3AFFF1-9C47-49F0-AE12-AF188F3F4E82}" type="datetime1">
              <a:rPr lang="en-US" smtClean="0"/>
              <a:pPr/>
              <a:t>12/5/2015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38237106-F2ED-405E-BC33-CC3CF426205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615128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41" r:id="rId1"/>
    <p:sldLayoutId id="2147484742" r:id="rId2"/>
    <p:sldLayoutId id="2147484743" r:id="rId3"/>
    <p:sldLayoutId id="2147484744" r:id="rId4"/>
    <p:sldLayoutId id="2147484745" r:id="rId5"/>
    <p:sldLayoutId id="2147484746" r:id="rId6"/>
    <p:sldLayoutId id="2147484747" r:id="rId7"/>
    <p:sldLayoutId id="2147484748" r:id="rId8"/>
    <p:sldLayoutId id="2147484749" r:id="rId9"/>
    <p:sldLayoutId id="2147484750" r:id="rId10"/>
    <p:sldLayoutId id="214748475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000" kern="1200" cap="none" spc="50" baseline="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9.png"/><Relationship Id="rId7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3.xml"/><Relationship Id="rId1" Type="http://schemas.openxmlformats.org/officeDocument/2006/relationships/video" Target="file:///C:\Users\Windows\Documents\GitHub\eze2chooz\Livrables\Screen_Presentation.mp4" TargetMode="External"/><Relationship Id="rId6" Type="http://schemas.openxmlformats.org/officeDocument/2006/relationships/image" Target="../media/image24.png"/><Relationship Id="rId5" Type="http://schemas.openxmlformats.org/officeDocument/2006/relationships/image" Target="../media/image3.png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982211" y="2569802"/>
            <a:ext cx="5683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dirty="0" smtClean="0">
                <a:latin typeface="Calibri"/>
                <a:cs typeface="Calibri"/>
              </a:rPr>
              <a:t>Eze2chooz</a:t>
            </a:r>
            <a:endParaRPr lang="fr-FR" sz="5400" dirty="0">
              <a:latin typeface="Calibri"/>
              <a:cs typeface="Calibri"/>
            </a:endParaRPr>
          </a:p>
        </p:txBody>
      </p:sp>
      <p:pic>
        <p:nvPicPr>
          <p:cNvPr id="6" name="Image 5" descr="eze2chooz_logo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1" y="2198589"/>
            <a:ext cx="1403248" cy="140550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722827" y="4233295"/>
            <a:ext cx="8334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chemeClr val="tx2"/>
                </a:solidFill>
                <a:latin typeface="Calibri"/>
                <a:cs typeface="Calibri"/>
              </a:rPr>
              <a:t>Do </a:t>
            </a:r>
            <a:r>
              <a:rPr lang="fr-FR" sz="3200" dirty="0" err="1" smtClean="0">
                <a:solidFill>
                  <a:schemeClr val="tx2"/>
                </a:solidFill>
                <a:latin typeface="Calibri"/>
                <a:cs typeface="Calibri"/>
              </a:rPr>
              <a:t>you</a:t>
            </a:r>
            <a:r>
              <a:rPr lang="fr-FR" sz="3200" dirty="0" smtClean="0">
                <a:solidFill>
                  <a:schemeClr val="tx2"/>
                </a:solidFill>
                <a:latin typeface="Calibri"/>
                <a:cs typeface="Calibri"/>
              </a:rPr>
              <a:t> know </a:t>
            </a:r>
            <a:r>
              <a:rPr lang="fr-FR" sz="3200" dirty="0" err="1" smtClean="0">
                <a:solidFill>
                  <a:schemeClr val="tx2"/>
                </a:solidFill>
                <a:latin typeface="Calibri"/>
                <a:cs typeface="Calibri"/>
              </a:rPr>
              <a:t>what</a:t>
            </a:r>
            <a:r>
              <a:rPr lang="fr-FR" sz="3200" dirty="0" smtClean="0">
                <a:solidFill>
                  <a:schemeClr val="tx2"/>
                </a:solidFill>
                <a:latin typeface="Calibri"/>
                <a:cs typeface="Calibri"/>
              </a:rPr>
              <a:t> to </a:t>
            </a:r>
            <a:r>
              <a:rPr lang="fr-FR" sz="3200" dirty="0" err="1" smtClean="0">
                <a:solidFill>
                  <a:schemeClr val="tx2"/>
                </a:solidFill>
                <a:latin typeface="Calibri"/>
                <a:cs typeface="Calibri"/>
              </a:rPr>
              <a:t>choose</a:t>
            </a:r>
            <a:r>
              <a:rPr lang="fr-FR" sz="3200" dirty="0" smtClean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fr-FR" sz="5400" dirty="0" smtClean="0">
                <a:solidFill>
                  <a:schemeClr val="tx2"/>
                </a:solidFill>
                <a:latin typeface="Calibri"/>
                <a:cs typeface="Calibri"/>
              </a:rPr>
              <a:t>?</a:t>
            </a:r>
            <a:endParaRPr lang="fr-FR" sz="54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1560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4 </a:t>
            </a:r>
            <a:r>
              <a:rPr lang="fr-FR" dirty="0" err="1" smtClean="0"/>
              <a:t>Layouts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Recherche de la simplicité d’utilisation</a:t>
            </a:r>
          </a:p>
          <a:p>
            <a:endParaRPr lang="fr-FR" dirty="0"/>
          </a:p>
        </p:txBody>
      </p:sp>
      <p:grpSp>
        <p:nvGrpSpPr>
          <p:cNvPr id="4" name="Groupe 8"/>
          <p:cNvGrpSpPr/>
          <p:nvPr/>
        </p:nvGrpSpPr>
        <p:grpSpPr>
          <a:xfrm>
            <a:off x="247132" y="2475000"/>
            <a:ext cx="8649736" cy="3240000"/>
            <a:chOff x="251520" y="2636912"/>
            <a:chExt cx="8649736" cy="3240000"/>
          </a:xfrm>
        </p:grpSpPr>
        <p:pic>
          <p:nvPicPr>
            <p:cNvPr id="5" name="Image 3" descr="Screenshot_20151121-173946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520" y="2636912"/>
              <a:ext cx="2025000" cy="32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Image 4" descr="Screenshot_20151121-174028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59765" y="2636912"/>
              <a:ext cx="2025000" cy="32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Image 5" descr="Screenshot_20151121-174034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68010" y="2636912"/>
              <a:ext cx="2025000" cy="32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Image 6" descr="Screenshot_20151121-174040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76256" y="2636912"/>
              <a:ext cx="2025000" cy="32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="" xmlns:p14="http://schemas.microsoft.com/office/powerpoint/2010/main" val="169082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Contrôles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smtClean="0"/>
              <a:t>Avoir au moins 2 choix</a:t>
            </a:r>
          </a:p>
          <a:p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057" y="2142307"/>
            <a:ext cx="2449286" cy="391885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898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Contrôles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Impossible </a:t>
            </a:r>
            <a:r>
              <a:rPr lang="fr-FR" dirty="0"/>
              <a:t>de rentrer plusieurs fois le même choix (Pas de triche possible</a:t>
            </a:r>
            <a:r>
              <a:rPr lang="fr-FR" dirty="0" smtClean="0"/>
              <a:t>)</a:t>
            </a:r>
            <a:endParaRPr lang="fr-FR" dirty="0"/>
          </a:p>
          <a:p>
            <a:r>
              <a:rPr lang="fr-FR" dirty="0"/>
              <a:t>Appliquer une certaine force pour déclencher la fonction </a:t>
            </a:r>
            <a:r>
              <a:rPr lang="fr-FR" dirty="0" err="1"/>
              <a:t>Random</a:t>
            </a:r>
            <a:endParaRPr lang="fr-FR" dirty="0"/>
          </a:p>
          <a:p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458" y="2538112"/>
            <a:ext cx="2234565" cy="357530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8593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Licence GPLv</a:t>
            </a:r>
            <a:r>
              <a:rPr lang="fr-FR" dirty="0"/>
              <a:t>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Personne ne doit être limité par les logiciels qu'il utilise. Il y a quatre libertés que tout utilisateur doit posséder :</a:t>
            </a:r>
          </a:p>
          <a:p>
            <a:pPr lvl="1"/>
            <a:r>
              <a:rPr lang="fr-FR" dirty="0"/>
              <a:t>la liberté d'utiliser le logiciel à n'importe quelle fin,</a:t>
            </a:r>
          </a:p>
          <a:p>
            <a:pPr lvl="1"/>
            <a:r>
              <a:rPr lang="fr-FR" dirty="0"/>
              <a:t>la liberté de modifier le programme pour répondre à ses besoins,</a:t>
            </a:r>
          </a:p>
          <a:p>
            <a:pPr lvl="1"/>
            <a:r>
              <a:rPr lang="fr-FR" dirty="0"/>
              <a:t>la liberté de redistribuer des copies à ses amis et voisins,</a:t>
            </a:r>
          </a:p>
          <a:p>
            <a:pPr lvl="1"/>
            <a:r>
              <a:rPr lang="fr-FR" dirty="0"/>
              <a:t>la liberté de partager avec d'autres les modifications qu'il a faites.</a:t>
            </a:r>
          </a:p>
          <a:p>
            <a:endParaRPr lang="fr-FR" dirty="0"/>
          </a:p>
        </p:txBody>
      </p:sp>
      <p:pic>
        <p:nvPicPr>
          <p:cNvPr id="1030" name="Picture 6" descr="https://upload.wikimedia.org/wikipedia/commons/thumb/9/93/GPLv3_Logo.svg/200px-GPLv3_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546" y="4253498"/>
            <a:ext cx="3321338" cy="164406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15836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Analyse Marketing</a:t>
            </a:r>
            <a:br>
              <a:rPr lang="fr-FR" dirty="0" smtClean="0"/>
            </a:br>
            <a:r>
              <a:rPr lang="fr-FR" dirty="0" smtClean="0"/>
              <a:t>Modèle Economique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  <a:p>
            <a:endParaRPr lang="fr-FR" dirty="0"/>
          </a:p>
        </p:txBody>
      </p:sp>
      <p:pic>
        <p:nvPicPr>
          <p:cNvPr id="6" name="Image 5" descr="eze2chooz_logo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457" y="1784319"/>
            <a:ext cx="2568699" cy="2572829"/>
          </a:xfrm>
          <a:prstGeom prst="rect">
            <a:avLst/>
          </a:prstGeom>
        </p:spPr>
      </p:pic>
      <p:pic>
        <p:nvPicPr>
          <p:cNvPr id="1026" name="Picture 2" descr="See original image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156" y="2529729"/>
            <a:ext cx="4404381" cy="308040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42619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Analyse Marketing (SWOT)</a:t>
            </a:r>
            <a:endParaRPr lang="fr-FR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="" xmlns:p14="http://schemas.microsoft.com/office/powerpoint/2010/main" val="2862351081"/>
              </p:ext>
            </p:extLst>
          </p:nvPr>
        </p:nvGraphicFramePr>
        <p:xfrm>
          <a:off x="386443" y="1638639"/>
          <a:ext cx="8378733" cy="508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2911">
                  <a:extLst>
                    <a:ext uri="{9D8B030D-6E8A-4147-A177-3AD203B41FA5}">
                      <a16:colId xmlns="" xmlns:a16="http://schemas.microsoft.com/office/drawing/2014/main" val="3519476590"/>
                    </a:ext>
                  </a:extLst>
                </a:gridCol>
                <a:gridCol w="2792911">
                  <a:extLst>
                    <a:ext uri="{9D8B030D-6E8A-4147-A177-3AD203B41FA5}">
                      <a16:colId xmlns="" xmlns:a16="http://schemas.microsoft.com/office/drawing/2014/main" val="1590275444"/>
                    </a:ext>
                  </a:extLst>
                </a:gridCol>
                <a:gridCol w="2792911">
                  <a:extLst>
                    <a:ext uri="{9D8B030D-6E8A-4147-A177-3AD203B41FA5}">
                      <a16:colId xmlns="" xmlns:a16="http://schemas.microsoft.com/office/drawing/2014/main" val="2326763998"/>
                    </a:ext>
                  </a:extLst>
                </a:gridCol>
              </a:tblGrid>
              <a:tr h="483479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Analyse interne</a:t>
                      </a:r>
                      <a:endParaRPr lang="fr-FR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Analyse externe</a:t>
                      </a:r>
                      <a:endParaRPr lang="fr-FR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Conclusions</a:t>
                      </a:r>
                      <a:endParaRPr lang="fr-FR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996570398"/>
                  </a:ext>
                </a:extLst>
              </a:tr>
              <a:tr h="994700">
                <a:tc>
                  <a:txBody>
                    <a:bodyPr/>
                    <a:lstStyle/>
                    <a:p>
                      <a:r>
                        <a:rPr lang="fr-FR" sz="1400" b="1" dirty="0" smtClean="0"/>
                        <a:t>Les forces: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400" dirty="0" smtClean="0"/>
                        <a:t>Simplicité d’utilisation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400" dirty="0" smtClean="0"/>
                        <a:t>Rapide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400" dirty="0" smtClean="0"/>
                        <a:t>Interaction</a:t>
                      </a:r>
                      <a:r>
                        <a:rPr lang="fr-FR" sz="1400" baseline="0" dirty="0" smtClean="0"/>
                        <a:t> avec </a:t>
                      </a:r>
                      <a:r>
                        <a:rPr lang="fr-FR" sz="1400" baseline="0" dirty="0" err="1" smtClean="0"/>
                        <a:t>l’app</a:t>
                      </a:r>
                      <a:r>
                        <a:rPr lang="fr-FR" sz="1400" baseline="0" dirty="0" smtClean="0"/>
                        <a:t>.</a:t>
                      </a:r>
                      <a:endParaRPr lang="fr-FR" sz="1400" dirty="0"/>
                    </a:p>
                    <a:p>
                      <a:endParaRPr lang="fr-FR" sz="14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b="1" dirty="0" smtClean="0"/>
                        <a:t>Les opportunités: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400" dirty="0" smtClean="0"/>
                        <a:t>Le</a:t>
                      </a:r>
                      <a:r>
                        <a:rPr lang="fr-FR" sz="1400" baseline="0" dirty="0" smtClean="0"/>
                        <a:t> public ne sait plus ce qu’il veut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fr-FR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b="1" dirty="0" smtClean="0"/>
                        <a:t>Notre AC:</a:t>
                      </a:r>
                    </a:p>
                    <a:p>
                      <a:endParaRPr lang="fr-FR" sz="1400" b="0" dirty="0" smtClean="0"/>
                    </a:p>
                    <a:p>
                      <a:endParaRPr lang="fr-FR" sz="14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3180135901"/>
                  </a:ext>
                </a:extLst>
              </a:tr>
              <a:tr h="764521">
                <a:tc rowSpan="2">
                  <a:txBody>
                    <a:bodyPr/>
                    <a:lstStyle/>
                    <a:p>
                      <a:r>
                        <a:rPr lang="fr-FR" sz="1400" b="1" dirty="0" smtClean="0"/>
                        <a:t>Les faiblesses: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400" dirty="0" smtClean="0"/>
                        <a:t>Concurrence</a:t>
                      </a:r>
                      <a:r>
                        <a:rPr lang="fr-FR" sz="1400" baseline="0" dirty="0" smtClean="0"/>
                        <a:t> présente (dans la salle, oui </a:t>
                      </a:r>
                      <a:r>
                        <a:rPr lang="fr-FR" sz="1400" baseline="0" dirty="0" err="1" smtClean="0"/>
                        <a:t>Neilvyn</a:t>
                      </a:r>
                      <a:r>
                        <a:rPr lang="fr-FR" sz="1400" baseline="0" dirty="0" smtClean="0"/>
                        <a:t>, oui Sylvain)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400" baseline="0" dirty="0" smtClean="0"/>
                        <a:t>Aspect esthétique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400" baseline="0" dirty="0" smtClean="0"/>
                        <a:t>Manque de personnalisation en fonction de l’utilisateur </a:t>
                      </a:r>
                      <a:endParaRPr lang="fr-FR" sz="1400" dirty="0"/>
                    </a:p>
                  </a:txBody>
                  <a:tcPr marL="68580" marR="68580" marT="34290" marB="34290"/>
                </a:tc>
                <a:tc rowSpan="2">
                  <a:txBody>
                    <a:bodyPr/>
                    <a:lstStyle/>
                    <a:p>
                      <a:r>
                        <a:rPr lang="fr-FR" sz="1400" b="1" dirty="0" smtClean="0"/>
                        <a:t>Les menaces: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400" dirty="0" smtClean="0"/>
                        <a:t>Application</a:t>
                      </a:r>
                      <a:r>
                        <a:rPr lang="fr-FR" sz="1400" baseline="0" dirty="0" smtClean="0"/>
                        <a:t> prises à la légère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400" baseline="0" dirty="0" smtClean="0"/>
                        <a:t>Pas sérieux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400" baseline="0" dirty="0" smtClean="0"/>
                        <a:t>Trop de hasard</a:t>
                      </a:r>
                      <a:endParaRPr lang="fr-FR" sz="1400" dirty="0" smtClean="0"/>
                    </a:p>
                    <a:p>
                      <a:endParaRPr lang="fr-FR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b="1" dirty="0" smtClean="0"/>
                        <a:t>Nos grands objectifs:</a:t>
                      </a:r>
                    </a:p>
                    <a:p>
                      <a:r>
                        <a:rPr lang="fr-FR" sz="1400" b="0" dirty="0" smtClean="0"/>
                        <a:t>Diffuser</a:t>
                      </a:r>
                      <a:r>
                        <a:rPr lang="fr-FR" sz="1400" b="0" baseline="0" dirty="0" smtClean="0"/>
                        <a:t> l’application auprès de 100 000 utilisateurs en 1 an</a:t>
                      </a:r>
                      <a:endParaRPr lang="fr-FR" sz="1400" b="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951918436"/>
                  </a:ext>
                </a:extLst>
              </a:tr>
              <a:tr h="460357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b="1" dirty="0" smtClean="0"/>
                        <a:t>Notre positionnement marché:</a:t>
                      </a:r>
                    </a:p>
                    <a:p>
                      <a:r>
                        <a:rPr lang="fr-FR" sz="1400" b="0" dirty="0" smtClean="0"/>
                        <a:t>Les</a:t>
                      </a:r>
                      <a:r>
                        <a:rPr lang="fr-FR" sz="1400" b="0" baseline="0" dirty="0" smtClean="0"/>
                        <a:t> utilisateurs de support Android de 12-35 ans</a:t>
                      </a:r>
                      <a:endParaRPr lang="fr-FR" sz="1400" b="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624685572"/>
                  </a:ext>
                </a:extLst>
              </a:tr>
              <a:tr h="1915413">
                <a:tc>
                  <a:txBody>
                    <a:bodyPr/>
                    <a:lstStyle/>
                    <a:p>
                      <a:r>
                        <a:rPr lang="fr-FR" sz="1400" b="1" dirty="0" smtClean="0"/>
                        <a:t>Les stratégies faisables:</a:t>
                      </a:r>
                    </a:p>
                    <a:p>
                      <a:endParaRPr lang="fr-FR" sz="140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400" dirty="0" smtClean="0"/>
                        <a:t>Envoyer</a:t>
                      </a:r>
                      <a:r>
                        <a:rPr lang="fr-FR" sz="1400" baseline="0" dirty="0" smtClean="0"/>
                        <a:t> des requêtes vers un moteur de recherche en fonction des choix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400" baseline="0" dirty="0" smtClean="0"/>
                        <a:t>Tronquer le résultat à partir des informations tiré du compte Google</a:t>
                      </a:r>
                      <a:endParaRPr lang="fr-FR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fr-FR" sz="1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Lucida Grande" pitchFamily="-84" charset="0"/>
                        </a:rPr>
                        <a:t>Les</a:t>
                      </a:r>
                      <a:r>
                        <a:rPr lang="fr-FR" altLang="fr-FR" sz="14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Lucida Grande" pitchFamily="-84" charset="0"/>
                        </a:rPr>
                        <a:t> stratégies souhaitables: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altLang="fr-FR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Lucida Grande" pitchFamily="-84" charset="0"/>
                        </a:rPr>
                        <a:t>Intégrer des catégories de choix afin d’effectuer des recherches sur des BD du type </a:t>
                      </a:r>
                      <a:r>
                        <a:rPr lang="fr-FR" altLang="fr-FR" sz="14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Lucida Grande" pitchFamily="-84" charset="0"/>
                        </a:rPr>
                        <a:t>Tripadvisor</a:t>
                      </a:r>
                      <a:r>
                        <a:rPr lang="fr-FR" altLang="fr-FR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Lucida Grande" pitchFamily="-84" charset="0"/>
                        </a:rPr>
                        <a:t>, </a:t>
                      </a:r>
                      <a:r>
                        <a:rPr lang="fr-FR" altLang="fr-FR" sz="14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Lucida Grande" pitchFamily="-84" charset="0"/>
                        </a:rPr>
                        <a:t>Airbnb</a:t>
                      </a:r>
                      <a:r>
                        <a:rPr lang="fr-FR" altLang="fr-FR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Lucida Grande" pitchFamily="-84" charset="0"/>
                        </a:rPr>
                        <a:t>, Amazon….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altLang="fr-FR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Lucida Grande" pitchFamily="-84" charset="0"/>
                        </a:rPr>
                        <a:t>Revendre les données issues des formulaires à des agences de marketing,</a:t>
                      </a:r>
                      <a:endParaRPr lang="fr-FR" altLang="fr-FR" sz="1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Lucida Grande" pitchFamily="-84" charset="0"/>
                      </a:endParaRPr>
                    </a:p>
                    <a:p>
                      <a:endParaRPr lang="fr-FR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b="1" dirty="0" smtClean="0"/>
                        <a:t>Notre stratégie:</a:t>
                      </a:r>
                    </a:p>
                    <a:p>
                      <a:r>
                        <a:rPr lang="fr-FR" sz="1400" b="0" dirty="0" smtClean="0"/>
                        <a:t>Communiquer</a:t>
                      </a:r>
                      <a:r>
                        <a:rPr lang="fr-FR" sz="1400" b="0" baseline="0" dirty="0" smtClean="0"/>
                        <a:t> et diffuser l’application dans les boutiques où les choix sont difficile à faire (Magasins de vêtements, Fnac, Site internet,,,)</a:t>
                      </a:r>
                      <a:endParaRPr lang="fr-FR" sz="1400" b="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483958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29626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 </a:t>
            </a:r>
            <a:r>
              <a:rPr lang="fr-FR" dirty="0" smtClean="0"/>
              <a:t>Economique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Modèle économique possible</a:t>
            </a:r>
          </a:p>
          <a:p>
            <a:pPr lvl="1"/>
            <a:r>
              <a:rPr lang="fr-FR" sz="1800" b="1" dirty="0"/>
              <a:t>Bannière de publicité</a:t>
            </a:r>
          </a:p>
          <a:p>
            <a:pPr lvl="1"/>
            <a:r>
              <a:rPr lang="fr-FR" dirty="0"/>
              <a:t>Faire payer l’installation de l’application</a:t>
            </a:r>
          </a:p>
          <a:p>
            <a:pPr lvl="1"/>
            <a:r>
              <a:rPr lang="fr-FR" dirty="0"/>
              <a:t>Faire payer l’utilisation</a:t>
            </a:r>
          </a:p>
          <a:p>
            <a:pPr lvl="1"/>
            <a:r>
              <a:rPr lang="fr-FR" sz="1800" b="1" dirty="0"/>
              <a:t>La revente de données issues des </a:t>
            </a:r>
            <a:r>
              <a:rPr lang="fr-FR" sz="1800" b="1" dirty="0" smtClean="0"/>
              <a:t>formulaires</a:t>
            </a:r>
            <a:endParaRPr lang="fr-FR" sz="1800" b="1" dirty="0"/>
          </a:p>
        </p:txBody>
      </p:sp>
    </p:spTree>
    <p:extLst>
      <p:ext uri="{BB962C8B-B14F-4D97-AF65-F5344CB8AC3E}">
        <p14:creationId xmlns="" xmlns:p14="http://schemas.microsoft.com/office/powerpoint/2010/main" val="180701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Exploitation des retombés </a:t>
            </a:r>
            <a:r>
              <a:rPr lang="fr-FR" dirty="0" smtClean="0"/>
              <a:t>financières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Exploitation </a:t>
            </a:r>
            <a:r>
              <a:rPr lang="fr-FR" dirty="0"/>
              <a:t>des retombés financières:</a:t>
            </a:r>
          </a:p>
          <a:p>
            <a:pPr lvl="1"/>
            <a:r>
              <a:rPr lang="fr-FR" dirty="0"/>
              <a:t>Permettre à Elie de réparer sa chambre à air </a:t>
            </a:r>
            <a:r>
              <a:rPr lang="fr-FR" dirty="0" smtClean="0"/>
              <a:t>1/mois</a:t>
            </a:r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r>
              <a:rPr lang="fr-FR" dirty="0"/>
              <a:t>Permettre à Fabienne de prendre le taxi pour aller </a:t>
            </a:r>
            <a:endParaRPr lang="fr-FR" dirty="0" smtClean="0"/>
          </a:p>
          <a:p>
            <a:pPr marL="457200" lvl="1" indent="0">
              <a:buNone/>
            </a:pPr>
            <a:r>
              <a:rPr lang="fr-FR" dirty="0" smtClean="0"/>
              <a:t>au </a:t>
            </a:r>
            <a:r>
              <a:rPr lang="fr-FR" dirty="0"/>
              <a:t>travail 1/ </a:t>
            </a:r>
            <a:r>
              <a:rPr lang="fr-FR" dirty="0" smtClean="0"/>
              <a:t>mois</a:t>
            </a:r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r>
              <a:rPr lang="fr-FR" dirty="0"/>
              <a:t>Permettre à Maxime </a:t>
            </a:r>
            <a:r>
              <a:rPr lang="fr-FR" dirty="0" smtClean="0"/>
              <a:t>d’obtenir une vraie couronne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034" y="1261862"/>
            <a:ext cx="2115366" cy="28204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2876" t="18334" b="19837"/>
          <a:stretch/>
        </p:blipFill>
        <p:spPr>
          <a:xfrm>
            <a:off x="2812869" y="3744011"/>
            <a:ext cx="5721531" cy="27069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7429" t="20000" r="23428"/>
          <a:stretch/>
        </p:blipFill>
        <p:spPr>
          <a:xfrm>
            <a:off x="4754064" y="2642223"/>
            <a:ext cx="3526971" cy="35780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="" xmlns:p14="http://schemas.microsoft.com/office/powerpoint/2010/main" val="220775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 </a:t>
            </a:r>
            <a:r>
              <a:rPr lang="fr-FR" dirty="0" smtClean="0"/>
              <a:t>Economique</a:t>
            </a:r>
            <a:r>
              <a:rPr lang="fr-FR" dirty="0"/>
              <a:t>: La pub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La pub fait gagner environ 0,10 € / clic</a:t>
            </a:r>
          </a:p>
          <a:p>
            <a:r>
              <a:rPr lang="fr-FR" dirty="0"/>
              <a:t>2% d’utilisateurs clics sur la pub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sz="1800" dirty="0"/>
              <a:t>Chiffres de la rentabilité en fonction du nombres d’utilisateurs (blog.ingenooz.com)</a:t>
            </a:r>
          </a:p>
          <a:p>
            <a:endParaRPr lang="fr-FR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103749492"/>
              </p:ext>
            </p:extLst>
          </p:nvPr>
        </p:nvGraphicFramePr>
        <p:xfrm>
          <a:off x="756250" y="2724829"/>
          <a:ext cx="7778150" cy="1592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4904">
                  <a:extLst>
                    <a:ext uri="{9D8B030D-6E8A-4147-A177-3AD203B41FA5}">
                      <a16:colId xmlns="" xmlns:a16="http://schemas.microsoft.com/office/drawing/2014/main" val="3474456592"/>
                    </a:ext>
                  </a:extLst>
                </a:gridCol>
                <a:gridCol w="1538197">
                  <a:extLst>
                    <a:ext uri="{9D8B030D-6E8A-4147-A177-3AD203B41FA5}">
                      <a16:colId xmlns="" xmlns:a16="http://schemas.microsoft.com/office/drawing/2014/main" val="3443417661"/>
                    </a:ext>
                  </a:extLst>
                </a:gridCol>
                <a:gridCol w="1199793">
                  <a:extLst>
                    <a:ext uri="{9D8B030D-6E8A-4147-A177-3AD203B41FA5}">
                      <a16:colId xmlns="" xmlns:a16="http://schemas.microsoft.com/office/drawing/2014/main" val="449653256"/>
                    </a:ext>
                  </a:extLst>
                </a:gridCol>
                <a:gridCol w="1276704">
                  <a:extLst>
                    <a:ext uri="{9D8B030D-6E8A-4147-A177-3AD203B41FA5}">
                      <a16:colId xmlns="" xmlns:a16="http://schemas.microsoft.com/office/drawing/2014/main" val="1412231052"/>
                    </a:ext>
                  </a:extLst>
                </a:gridCol>
                <a:gridCol w="2458552">
                  <a:extLst>
                    <a:ext uri="{9D8B030D-6E8A-4147-A177-3AD203B41FA5}">
                      <a16:colId xmlns="" xmlns:a16="http://schemas.microsoft.com/office/drawing/2014/main" val="1281489751"/>
                    </a:ext>
                  </a:extLst>
                </a:gridCol>
              </a:tblGrid>
              <a:tr h="506456"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Nb</a:t>
                      </a:r>
                      <a:r>
                        <a:rPr lang="fr-FR" sz="1600" baseline="0" dirty="0" smtClean="0"/>
                        <a:t> utilisateurs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&lt;100</a:t>
                      </a:r>
                      <a:r>
                        <a:rPr lang="fr-FR" sz="1600" baseline="0" dirty="0" smtClean="0"/>
                        <a:t> 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100&lt;x&lt;1000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1000&lt;x&lt;10 000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10 000&lt; x &lt;100 000</a:t>
                      </a:r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17395573"/>
                  </a:ext>
                </a:extLst>
              </a:tr>
              <a:tr h="506456"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Gain journalier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0.2€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0.2-2€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2-20€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20-200€</a:t>
                      </a:r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56119359"/>
                  </a:ext>
                </a:extLst>
              </a:tr>
              <a:tr h="506456"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Gain mensuel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6€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6-60€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60-600€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600-6000€</a:t>
                      </a:r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363977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59228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 E</a:t>
            </a:r>
            <a:r>
              <a:rPr lang="fr-FR" dirty="0" smtClean="0"/>
              <a:t>conomique</a:t>
            </a:r>
            <a:r>
              <a:rPr lang="fr-FR" dirty="0"/>
              <a:t>: La vente de données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Conserver et vendre les vœux de nos utilisateurs</a:t>
            </a:r>
          </a:p>
          <a:p>
            <a:r>
              <a:rPr lang="fr-FR" dirty="0"/>
              <a:t>Clients:</a:t>
            </a:r>
          </a:p>
          <a:p>
            <a:pPr lvl="1"/>
            <a:r>
              <a:rPr lang="fr-FR" dirty="0"/>
              <a:t>Agence marketing</a:t>
            </a:r>
          </a:p>
          <a:p>
            <a:pPr lvl="1"/>
            <a:r>
              <a:rPr lang="fr-FR" dirty="0"/>
              <a:t>Etats</a:t>
            </a:r>
          </a:p>
          <a:p>
            <a:r>
              <a:rPr lang="fr-FR" dirty="0"/>
              <a:t>1 utilisation = 1 liste de vœux = information marketing</a:t>
            </a:r>
          </a:p>
          <a:p>
            <a:r>
              <a:rPr lang="fr-FR" dirty="0"/>
              <a:t>1 utilisation = 0.05</a:t>
            </a:r>
            <a:r>
              <a:rPr lang="fr-FR" dirty="0" smtClean="0"/>
              <a:t>€</a:t>
            </a:r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r>
              <a:rPr lang="fr-FR" sz="1800" dirty="0"/>
              <a:t>Chiffres de la rentabilité en fonction du nombres d’utilisateurs (blog.ingenooz.com</a:t>
            </a:r>
            <a:r>
              <a:rPr lang="fr-FR" dirty="0"/>
              <a:t>)</a:t>
            </a:r>
          </a:p>
          <a:p>
            <a:endParaRPr lang="fr-FR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713878933"/>
              </p:ext>
            </p:extLst>
          </p:nvPr>
        </p:nvGraphicFramePr>
        <p:xfrm>
          <a:off x="1207700" y="3588110"/>
          <a:ext cx="7326700" cy="1373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5340">
                  <a:extLst>
                    <a:ext uri="{9D8B030D-6E8A-4147-A177-3AD203B41FA5}">
                      <a16:colId xmlns="" xmlns:a16="http://schemas.microsoft.com/office/drawing/2014/main" val="707881481"/>
                    </a:ext>
                  </a:extLst>
                </a:gridCol>
                <a:gridCol w="1465340">
                  <a:extLst>
                    <a:ext uri="{9D8B030D-6E8A-4147-A177-3AD203B41FA5}">
                      <a16:colId xmlns="" xmlns:a16="http://schemas.microsoft.com/office/drawing/2014/main" val="663323962"/>
                    </a:ext>
                  </a:extLst>
                </a:gridCol>
                <a:gridCol w="1465340">
                  <a:extLst>
                    <a:ext uri="{9D8B030D-6E8A-4147-A177-3AD203B41FA5}">
                      <a16:colId xmlns="" xmlns:a16="http://schemas.microsoft.com/office/drawing/2014/main" val="1102374076"/>
                    </a:ext>
                  </a:extLst>
                </a:gridCol>
                <a:gridCol w="1465340">
                  <a:extLst>
                    <a:ext uri="{9D8B030D-6E8A-4147-A177-3AD203B41FA5}">
                      <a16:colId xmlns="" xmlns:a16="http://schemas.microsoft.com/office/drawing/2014/main" val="2134712927"/>
                    </a:ext>
                  </a:extLst>
                </a:gridCol>
                <a:gridCol w="1465340">
                  <a:extLst>
                    <a:ext uri="{9D8B030D-6E8A-4147-A177-3AD203B41FA5}">
                      <a16:colId xmlns="" xmlns:a16="http://schemas.microsoft.com/office/drawing/2014/main" val="404538884"/>
                    </a:ext>
                  </a:extLst>
                </a:gridCol>
              </a:tblGrid>
              <a:tr h="396975"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Nb</a:t>
                      </a:r>
                      <a:r>
                        <a:rPr lang="fr-FR" sz="1600" baseline="0" dirty="0" smtClean="0"/>
                        <a:t> utilisateurs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&lt;100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100&lt;x&lt;1000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1000&lt;x&lt;10 000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10 000&lt; x &lt;100 000</a:t>
                      </a:r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95895920"/>
                  </a:ext>
                </a:extLst>
              </a:tr>
              <a:tr h="396975"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Gain journalier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5€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5-50€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50-500€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500-5000€</a:t>
                      </a:r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58308310"/>
                  </a:ext>
                </a:extLst>
              </a:tr>
              <a:tr h="396975"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Gain mensuel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150€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150-1500€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1500-15 000€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15 000-150 000€</a:t>
                      </a:r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186316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93617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4132_1358158054_crise-de-nerfs-ifrs.jpg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0" b="100000" l="16125" r="90000">
                        <a14:foregroundMark x1="61625" y1="51289" x2="61625" y2="51289"/>
                        <a14:foregroundMark x1="71375" y1="81375" x2="71375" y2="81375"/>
                        <a14:foregroundMark x1="68875" y1="70774" x2="68875" y2="70774"/>
                        <a14:foregroundMark x1="74125" y1="73639" x2="74125" y2="73639"/>
                        <a14:foregroundMark x1="76625" y1="91977" x2="76625" y2="91977"/>
                        <a14:foregroundMark x1="29500" y1="64470" x2="29500" y2="64470"/>
                        <a14:foregroundMark x1="25750" y1="64756" x2="25750" y2="64756"/>
                        <a14:foregroundMark x1="22750" y1="80229" x2="22750" y2="80229"/>
                        <a14:foregroundMark x1="21000" y1="96275" x2="21000" y2="96275"/>
                        <a14:foregroundMark x1="21750" y1="88539" x2="21750" y2="88539"/>
                        <a14:foregroundMark x1="22000" y1="83095" x2="22000" y2="83095"/>
                        <a14:foregroundMark x1="22750" y1="75931" x2="22750" y2="75931"/>
                        <a14:foregroundMark x1="23875" y1="70201" x2="23875" y2="70201"/>
                        <a14:foregroundMark x1="27500" y1="63037" x2="27500" y2="63037"/>
                        <a14:foregroundMark x1="30125" y1="61891" x2="30125" y2="61891"/>
                        <a14:foregroundMark x1="34125" y1="58453" x2="34125" y2="58453"/>
                        <a14:foregroundMark x1="70375" y1="64470" x2="70375" y2="64470"/>
                        <a14:foregroundMark x1="72250" y1="65903" x2="72250" y2="65903"/>
                        <a14:foregroundMark x1="75500" y1="69628" x2="75500" y2="69628"/>
                        <a14:foregroundMark x1="76750" y1="72779" x2="76750" y2="72779"/>
                        <a14:foregroundMark x1="78125" y1="83095" x2="78125" y2="83095"/>
                        <a14:foregroundMark x1="79125" y1="94269" x2="79125" y2="94269"/>
                        <a14:foregroundMark x1="79875" y1="97708" x2="79875" y2="97708"/>
                        <a14:foregroundMark x1="62625" y1="43266" x2="62625" y2="43266"/>
                        <a14:foregroundMark x1="37875" y1="49857" x2="37875" y2="49857"/>
                        <a14:foregroundMark x1="24750" y1="66189" x2="24750" y2="66189"/>
                        <a14:foregroundMark x1="20750" y1="85960" x2="20750" y2="85960"/>
                        <a14:foregroundMark x1="19625" y1="95989" x2="19625" y2="95989"/>
                        <a14:foregroundMark x1="20000" y1="90544" x2="20000" y2="90544"/>
                        <a14:foregroundMark x1="21625" y1="78797" x2="21625" y2="78797"/>
                        <a14:foregroundMark x1="20750" y1="81948" x2="20750" y2="81948"/>
                        <a14:foregroundMark x1="19875" y1="83668" x2="19875" y2="83668"/>
                        <a14:foregroundMark x1="22250" y1="71920" x2="22250" y2="71920"/>
                        <a14:foregroundMark x1="22875" y1="69341" x2="22875" y2="69341"/>
                        <a14:backgroundMark x1="30875" y1="28080" x2="30875" y2="28080"/>
                        <a14:backgroundMark x1="69000" y1="21490" x2="69000" y2="21490"/>
                        <a14:backgroundMark x1="60500" y1="54441" x2="60500" y2="54441"/>
                        <a14:backgroundMark x1="48250" y1="1719" x2="48250" y2="1719"/>
                        <a14:backgroundMark x1="46500" y1="1433" x2="46500" y2="1433"/>
                        <a14:backgroundMark x1="49625" y1="1719" x2="49625" y2="17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4347" r="23366"/>
          <a:stretch/>
        </p:blipFill>
        <p:spPr>
          <a:xfrm>
            <a:off x="0" y="1919401"/>
            <a:ext cx="4845565" cy="3989070"/>
          </a:xfrm>
          <a:prstGeom prst="rect">
            <a:avLst/>
          </a:prstGeom>
        </p:spPr>
      </p:pic>
      <p:pic>
        <p:nvPicPr>
          <p:cNvPr id="5" name="Image 4" descr="dessin_stress.jp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backgroundRemoval t="0" b="100000" l="2575" r="100000">
                        <a14:foregroundMark x1="63948" y1="38249" x2="63948" y2="38249"/>
                        <a14:foregroundMark x1="53648" y1="42396" x2="53648" y2="42396"/>
                        <a14:foregroundMark x1="51931" y1="39631" x2="51931" y2="39631"/>
                        <a14:foregroundMark x1="68670" y1="39631" x2="68670" y2="39631"/>
                        <a14:foregroundMark x1="56223" y1="53917" x2="56223" y2="53917"/>
                        <a14:foregroundMark x1="57511" y1="68664" x2="57511" y2="68664"/>
                        <a14:foregroundMark x1="57082" y1="91244" x2="57082" y2="91244"/>
                        <a14:foregroundMark x1="57082" y1="91244" x2="57082" y2="91244"/>
                        <a14:foregroundMark x1="62232" y1="89862" x2="62232" y2="89862"/>
                        <a14:foregroundMark x1="54506" y1="83871" x2="54506" y2="83871"/>
                        <a14:foregroundMark x1="60086" y1="82488" x2="60086" y2="82488"/>
                        <a14:foregroundMark x1="54936" y1="95853" x2="54936" y2="95853"/>
                        <a14:foregroundMark x1="60515" y1="95853" x2="60515" y2="95853"/>
                        <a14:foregroundMark x1="49356" y1="79263" x2="49356" y2="79263"/>
                        <a14:foregroundMark x1="50215" y1="82488" x2="50215" y2="82488"/>
                        <a14:foregroundMark x1="50215" y1="88940" x2="50215" y2="88940"/>
                        <a14:foregroundMark x1="57940" y1="81106" x2="57940" y2="81106"/>
                        <a14:foregroundMark x1="52790" y1="89862" x2="52790" y2="898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045" y="1417638"/>
            <a:ext cx="4821955" cy="449083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93188" y="538106"/>
            <a:ext cx="833486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chemeClr val="tx2"/>
                </a:solidFill>
                <a:latin typeface="Calibri"/>
                <a:cs typeface="Calibri"/>
              </a:rPr>
              <a:t>Is </a:t>
            </a:r>
            <a:r>
              <a:rPr lang="fr-FR" sz="3200" dirty="0" err="1" smtClean="0">
                <a:solidFill>
                  <a:schemeClr val="tx2"/>
                </a:solidFill>
                <a:latin typeface="Calibri"/>
                <a:cs typeface="Calibri"/>
              </a:rPr>
              <a:t>it</a:t>
            </a:r>
            <a:r>
              <a:rPr lang="fr-FR" sz="3200" dirty="0" smtClean="0">
                <a:solidFill>
                  <a:schemeClr val="tx2"/>
                </a:solidFill>
                <a:latin typeface="Calibri"/>
                <a:cs typeface="Calibri"/>
              </a:rPr>
              <a:t> hard to </a:t>
            </a:r>
            <a:r>
              <a:rPr lang="fr-FR" sz="3200" dirty="0" err="1" smtClean="0">
                <a:solidFill>
                  <a:schemeClr val="tx2"/>
                </a:solidFill>
                <a:latin typeface="Calibri"/>
                <a:cs typeface="Calibri"/>
              </a:rPr>
              <a:t>make</a:t>
            </a:r>
            <a:r>
              <a:rPr lang="fr-FR" sz="3200" dirty="0" smtClean="0">
                <a:solidFill>
                  <a:schemeClr val="tx2"/>
                </a:solidFill>
                <a:latin typeface="Calibri"/>
                <a:cs typeface="Calibri"/>
              </a:rPr>
              <a:t> a </a:t>
            </a:r>
            <a:r>
              <a:rPr lang="fr-FR" sz="3200" dirty="0" err="1" smtClean="0">
                <a:solidFill>
                  <a:schemeClr val="tx2"/>
                </a:solidFill>
                <a:latin typeface="Calibri"/>
                <a:cs typeface="Calibri"/>
              </a:rPr>
              <a:t>choice</a:t>
            </a:r>
            <a:r>
              <a:rPr lang="fr-FR" sz="3200" dirty="0" smtClean="0">
                <a:solidFill>
                  <a:schemeClr val="tx2"/>
                </a:solidFill>
                <a:latin typeface="Calibri"/>
                <a:cs typeface="Calibri"/>
              </a:rPr>
              <a:t> ?</a:t>
            </a:r>
            <a:endParaRPr lang="fr-FR" sz="54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pic>
        <p:nvPicPr>
          <p:cNvPr id="8" name="Image 7" descr="eze2chooz_logo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730" y="436894"/>
            <a:ext cx="859350" cy="86073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505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Sources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http://blog.ingeniooz.com/combien-peut-on-gagner-avec-une-application-android/</a:t>
            </a:r>
          </a:p>
          <a:p>
            <a:r>
              <a:rPr lang="fr-FR" dirty="0"/>
              <a:t>https://openclassrooms.com/courses/creez-des-applications-pour-android/publier-et-rentabiliser-une-application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147840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polaroid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6566"/>
            <a:ext cx="9073784" cy="2198494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93188" y="538106"/>
            <a:ext cx="833486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 smtClean="0">
                <a:solidFill>
                  <a:schemeClr val="tx2"/>
                </a:solidFill>
                <a:latin typeface="Calibri"/>
                <a:cs typeface="Calibri"/>
              </a:rPr>
              <a:t>Travel</a:t>
            </a:r>
            <a:r>
              <a:rPr lang="fr-FR" sz="3200" dirty="0" smtClean="0">
                <a:solidFill>
                  <a:schemeClr val="tx2"/>
                </a:solidFill>
                <a:latin typeface="Calibri"/>
                <a:cs typeface="Calibri"/>
              </a:rPr>
              <a:t> ?</a:t>
            </a:r>
            <a:endParaRPr lang="fr-FR" sz="54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3824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r 8"/>
          <p:cNvGrpSpPr/>
          <p:nvPr/>
        </p:nvGrpSpPr>
        <p:grpSpPr>
          <a:xfrm>
            <a:off x="-1572283" y="1937393"/>
            <a:ext cx="14530795" cy="5038303"/>
            <a:chOff x="-1572283" y="1937393"/>
            <a:chExt cx="14530795" cy="5038303"/>
          </a:xfrm>
        </p:grpSpPr>
        <p:pic>
          <p:nvPicPr>
            <p:cNvPr id="10" name="Image 9" descr="party-01.jpg"/>
            <p:cNvPicPr>
              <a:picLocks noChangeAspect="1"/>
            </p:cNvPicPr>
            <p:nvPr/>
          </p:nvPicPr>
          <p:blipFill>
            <a:blip r:embed="rId2" cstate="email"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backgroundRemoval t="10000" b="100000" l="0" r="100000">
                          <a14:backgroundMark x1="20885" y1="31019" x2="20885" y2="31019"/>
                          <a14:backgroundMark x1="21667" y1="35926" x2="21667" y2="3592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72283" y="1937393"/>
              <a:ext cx="8816085" cy="4959048"/>
            </a:xfrm>
            <a:prstGeom prst="rect">
              <a:avLst/>
            </a:prstGeom>
          </p:spPr>
        </p:pic>
        <p:pic>
          <p:nvPicPr>
            <p:cNvPr id="11" name="Image 10" descr="party_bg.jpg"/>
            <p:cNvPicPr>
              <a:picLocks noChangeAspect="1"/>
            </p:cNvPicPr>
            <p:nvPr/>
          </p:nvPicPr>
          <p:blipFill>
            <a:blip r:embed="rId4" cstate="email">
              <a:extLst>
                <a:ext uri="{BEBA8EAE-BF5A-486C-A8C5-ECC9F3942E4B}">
                  <a14:imgProps xmlns="" xmlns:a14="http://schemas.microsoft.com/office/drawing/2010/main">
                    <a14:imgLayer r:embed="rId5">
                      <a14:imgEffect>
                        <a14:backgroundRemoval t="9975" b="100000" l="0" r="100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4478" y="2149696"/>
              <a:ext cx="8674034" cy="4826000"/>
            </a:xfrm>
            <a:prstGeom prst="rect">
              <a:avLst/>
            </a:prstGeom>
          </p:spPr>
        </p:pic>
      </p:grpSp>
      <p:sp>
        <p:nvSpPr>
          <p:cNvPr id="12" name="ZoneTexte 11"/>
          <p:cNvSpPr txBox="1"/>
          <p:nvPr/>
        </p:nvSpPr>
        <p:spPr>
          <a:xfrm>
            <a:off x="493188" y="538106"/>
            <a:ext cx="833486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chemeClr val="tx2"/>
                </a:solidFill>
                <a:latin typeface="Calibri"/>
                <a:cs typeface="Calibri"/>
              </a:rPr>
              <a:t>Party ?</a:t>
            </a:r>
            <a:endParaRPr lang="fr-FR" sz="54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4222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493188" y="538106"/>
            <a:ext cx="833486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chemeClr val="tx2"/>
                </a:solidFill>
                <a:latin typeface="Calibri"/>
                <a:cs typeface="Calibri"/>
              </a:rPr>
              <a:t>Diner ?</a:t>
            </a:r>
            <a:endParaRPr lang="fr-FR" sz="54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pic>
        <p:nvPicPr>
          <p:cNvPr id="8" name="Image 7" descr="chandelle-diner-romantique-paris[1]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586504">
            <a:off x="4620404" y="2588427"/>
            <a:ext cx="3756476" cy="25074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 descr="logo-officiel-mcdo-france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74687">
            <a:off x="599703" y="2003353"/>
            <a:ext cx="3157994" cy="25074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="" xmlns:p14="http://schemas.microsoft.com/office/powerpoint/2010/main" val="62143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PS-4-Logo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563" y="1122882"/>
            <a:ext cx="2341808" cy="1528795"/>
          </a:xfrm>
          <a:prstGeom prst="rect">
            <a:avLst/>
          </a:prstGeom>
        </p:spPr>
      </p:pic>
      <p:pic>
        <p:nvPicPr>
          <p:cNvPr id="5" name="Image 4" descr="Xbox-logo-880x660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266" y="854236"/>
            <a:ext cx="2142886" cy="1607165"/>
          </a:xfrm>
          <a:prstGeom prst="rect">
            <a:avLst/>
          </a:prstGeom>
        </p:spPr>
      </p:pic>
      <p:pic>
        <p:nvPicPr>
          <p:cNvPr id="6" name="Image 5" descr="698px-Samsung_Logo_svg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136" y="4752993"/>
            <a:ext cx="2096219" cy="708750"/>
          </a:xfrm>
          <a:prstGeom prst="rect">
            <a:avLst/>
          </a:prstGeom>
        </p:spPr>
      </p:pic>
      <p:pic>
        <p:nvPicPr>
          <p:cNvPr id="7" name="Image 6" descr="apple-4096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671" y="4282991"/>
            <a:ext cx="1482477" cy="1482477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493188" y="538106"/>
            <a:ext cx="833486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chemeClr val="tx2"/>
                </a:solidFill>
                <a:latin typeface="Calibri"/>
                <a:cs typeface="Calibri"/>
              </a:rPr>
              <a:t>#Men</a:t>
            </a:r>
            <a:endParaRPr lang="fr-FR" sz="54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pic>
        <p:nvPicPr>
          <p:cNvPr id="10" name="Image 9" descr="bm_logo_PNG1641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065" y="2461401"/>
            <a:ext cx="1476083" cy="1476083"/>
          </a:xfrm>
          <a:prstGeom prst="rect">
            <a:avLst/>
          </a:prstGeom>
        </p:spPr>
      </p:pic>
      <p:pic>
        <p:nvPicPr>
          <p:cNvPr id="11" name="Image 10" descr="Audi_logo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136" y="2461401"/>
            <a:ext cx="2338016" cy="142619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9972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93188" y="538106"/>
            <a:ext cx="833486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chemeClr val="tx2"/>
                </a:solidFill>
                <a:latin typeface="Calibri"/>
                <a:cs typeface="Calibri"/>
              </a:rPr>
              <a:t>#Girls</a:t>
            </a:r>
            <a:endParaRPr lang="fr-FR" sz="54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pic>
        <p:nvPicPr>
          <p:cNvPr id="5" name="Image 4" descr="logo@2x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5592">
            <a:off x="994296" y="2997313"/>
            <a:ext cx="2269963" cy="2269963"/>
          </a:xfrm>
          <a:prstGeom prst="rect">
            <a:avLst/>
          </a:prstGeom>
        </p:spPr>
      </p:pic>
      <p:pic>
        <p:nvPicPr>
          <p:cNvPr id="6" name="Image 5" descr="2000px-H&amp;M_logo.svg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729819">
            <a:off x="4253338" y="4126366"/>
            <a:ext cx="3017622" cy="2005210"/>
          </a:xfrm>
          <a:prstGeom prst="rect">
            <a:avLst/>
          </a:prstGeom>
        </p:spPr>
      </p:pic>
      <p:pic>
        <p:nvPicPr>
          <p:cNvPr id="7" name="Image 6" descr="698px-Samsung_Logo_svg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474" y="1957963"/>
            <a:ext cx="2096219" cy="708750"/>
          </a:xfrm>
          <a:prstGeom prst="rect">
            <a:avLst/>
          </a:prstGeom>
        </p:spPr>
      </p:pic>
      <p:pic>
        <p:nvPicPr>
          <p:cNvPr id="8" name="Image 7" descr="apple-4096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662" y="3162551"/>
            <a:ext cx="1482477" cy="1482477"/>
          </a:xfrm>
          <a:prstGeom prst="rect">
            <a:avLst/>
          </a:prstGeom>
        </p:spPr>
      </p:pic>
      <p:pic>
        <p:nvPicPr>
          <p:cNvPr id="9" name="Image 8" descr="og-logo.png"/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=""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0" y="538106"/>
            <a:ext cx="3292855" cy="3292855"/>
          </a:xfrm>
          <a:prstGeom prst="rect">
            <a:avLst/>
          </a:prstGeom>
        </p:spPr>
      </p:pic>
      <p:pic>
        <p:nvPicPr>
          <p:cNvPr id="10" name="Image 9" descr="fiat.jpg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535" t="5875" r="7365" b="6918"/>
          <a:stretch/>
        </p:blipFill>
        <p:spPr>
          <a:xfrm>
            <a:off x="4364269" y="2312338"/>
            <a:ext cx="1380924" cy="139868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6965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9681" y="2382348"/>
            <a:ext cx="7366000" cy="254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ZoneTexte 5"/>
          <p:cNvSpPr txBox="1"/>
          <p:nvPr/>
        </p:nvSpPr>
        <p:spPr>
          <a:xfrm>
            <a:off x="493188" y="538106"/>
            <a:ext cx="833486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 smtClean="0">
                <a:solidFill>
                  <a:schemeClr val="tx2"/>
                </a:solidFill>
                <a:latin typeface="Calibri"/>
                <a:cs typeface="Calibri"/>
              </a:rPr>
              <a:t>Give</a:t>
            </a:r>
            <a:r>
              <a:rPr lang="fr-FR" sz="3200" dirty="0" smtClean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fr-FR" sz="3200" dirty="0" err="1" smtClean="0">
                <a:solidFill>
                  <a:schemeClr val="tx2"/>
                </a:solidFill>
                <a:latin typeface="Calibri"/>
                <a:cs typeface="Calibri"/>
              </a:rPr>
              <a:t>it</a:t>
            </a:r>
            <a:r>
              <a:rPr lang="fr-FR" sz="3200" dirty="0" smtClean="0">
                <a:solidFill>
                  <a:schemeClr val="tx2"/>
                </a:solidFill>
                <a:latin typeface="Calibri"/>
                <a:cs typeface="Calibri"/>
              </a:rPr>
              <a:t> a </a:t>
            </a:r>
            <a:r>
              <a:rPr lang="fr-FR" sz="3200" dirty="0" err="1" smtClean="0">
                <a:solidFill>
                  <a:schemeClr val="tx2"/>
                </a:solidFill>
                <a:latin typeface="Calibri"/>
                <a:cs typeface="Calibri"/>
              </a:rPr>
              <a:t>try</a:t>
            </a:r>
            <a:r>
              <a:rPr lang="fr-FR" sz="3200" dirty="0" smtClean="0">
                <a:solidFill>
                  <a:schemeClr val="tx2"/>
                </a:solidFill>
                <a:latin typeface="Calibri"/>
                <a:cs typeface="Calibri"/>
              </a:rPr>
              <a:t> !</a:t>
            </a:r>
            <a:endParaRPr lang="fr-FR" sz="54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4686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Technique</a:t>
            </a:r>
            <a:endParaRPr lang="fr-FR" dirty="0"/>
          </a:p>
        </p:txBody>
      </p:sp>
      <p:pic>
        <p:nvPicPr>
          <p:cNvPr id="2050" name="Picture 2" descr="See original image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703" y="1148629"/>
            <a:ext cx="6619297" cy="13508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5" descr="eze2chooz_logo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55" y="2682107"/>
            <a:ext cx="1748848" cy="1751660"/>
          </a:xfrm>
          <a:prstGeom prst="rect">
            <a:avLst/>
          </a:prstGeom>
        </p:spPr>
      </p:pic>
      <p:pic>
        <p:nvPicPr>
          <p:cNvPr id="7" name="Screen_Presentation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6" cstate="print"/>
          <a:stretch>
            <a:fillRect/>
          </a:stretch>
        </p:blipFill>
        <p:spPr>
          <a:xfrm>
            <a:off x="5446713" y="3429000"/>
            <a:ext cx="3048000" cy="2286000"/>
          </a:xfrm>
          <a:prstGeom prst="rect">
            <a:avLst/>
          </a:prstGeom>
          <a:ln>
            <a:solidFill>
              <a:schemeClr val="tx1">
                <a:lumMod val="85000"/>
              </a:schemeClr>
            </a:solidFill>
          </a:ln>
        </p:spPr>
      </p:pic>
    </p:spTree>
    <p:extLst>
      <p:ext uri="{BB962C8B-B14F-4D97-AF65-F5344CB8AC3E}">
        <p14:creationId xmlns="" xmlns:p14="http://schemas.microsoft.com/office/powerpoint/2010/main" val="275499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mute="1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hemeFaby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hemeFaby" id="{77BDF115-1995-4134-844C-3567BD0F83F0}" vid="{C5D54ABD-CFAA-43DB-B6E1-2F59C6C07E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</TotalTime>
  <Words>507</Words>
  <Application>Microsoft Office PowerPoint</Application>
  <PresentationFormat>Affichage à l'écran (4:3)</PresentationFormat>
  <Paragraphs>128</Paragraphs>
  <Slides>20</Slides>
  <Notes>0</Notes>
  <HiddenSlides>0</HiddenSlides>
  <MMClips>1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1" baseType="lpstr">
      <vt:lpstr>ThemeFaby</vt:lpstr>
      <vt:lpstr>Diapositive 1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Présentation Technique</vt:lpstr>
      <vt:lpstr>4 Layouts</vt:lpstr>
      <vt:lpstr>Les Contrôles</vt:lpstr>
      <vt:lpstr>Les Contrôles</vt:lpstr>
      <vt:lpstr>Licence GPLv3</vt:lpstr>
      <vt:lpstr>Analyse Marketing Modèle Economique </vt:lpstr>
      <vt:lpstr>Analyse Marketing (SWOT)</vt:lpstr>
      <vt:lpstr>Modèle Economique</vt:lpstr>
      <vt:lpstr>Exploitation des retombés financières</vt:lpstr>
      <vt:lpstr>Modèle Economique: La pub</vt:lpstr>
      <vt:lpstr>Modèle Economique: La vente de données</vt:lpstr>
      <vt:lpstr>Sources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Fabienne</dc:creator>
  <cp:lastModifiedBy>PC-Elie</cp:lastModifiedBy>
  <cp:revision>29</cp:revision>
  <dcterms:created xsi:type="dcterms:W3CDTF">2015-11-15T16:41:11Z</dcterms:created>
  <dcterms:modified xsi:type="dcterms:W3CDTF">2015-12-05T16:55:10Z</dcterms:modified>
</cp:coreProperties>
</file>